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21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3EA5111-1B08-4A6F-BAD1-9C2510F78E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29790EC-FED0-44DF-B0F8-D70F8C89F99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sh dir="u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Усиление конструкций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 Быкова Л. 11-ПО-1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377096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Рассматриваемый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indent="-342900" algn="just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Усиление фундаментов:</a:t>
            </a: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Схема уширения фундаментов колонн;</a:t>
            </a: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Схемы реконструкции и усиления ленточных фундаментов;</a:t>
            </a: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Схема усиления фундамента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буроинъекционными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сваями.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523602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67600" cy="724942"/>
          </a:xfrm>
        </p:spPr>
        <p:txBody>
          <a:bodyPr/>
          <a:lstStyle/>
          <a:p>
            <a:pPr algn="ctr"/>
            <a:r>
              <a:rPr lang="ru-RU" dirty="0" smtClean="0"/>
              <a:t>Причины: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715200" cy="5421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Со временем получают физический износ – воздействие природных и техногенных факторов;</a:t>
            </a:r>
          </a:p>
          <a:p>
            <a:r>
              <a:rPr lang="ru-RU" dirty="0" smtClean="0"/>
              <a:t>Возникновение трещин;</a:t>
            </a:r>
          </a:p>
          <a:p>
            <a:r>
              <a:rPr lang="ru-RU" dirty="0" smtClean="0"/>
              <a:t>Деформация оснований сооружений – осадки, просадки, провалы;</a:t>
            </a:r>
          </a:p>
          <a:p>
            <a:r>
              <a:rPr lang="ru-RU" dirty="0" smtClean="0"/>
              <a:t>Надстройка зданий, которая увеличивает нагрузки на фундамент;</a:t>
            </a:r>
          </a:p>
          <a:p>
            <a:r>
              <a:rPr lang="ru-RU" dirty="0" smtClean="0"/>
              <a:t>Механическая суффозия грунта - </a:t>
            </a:r>
            <a:r>
              <a:rPr lang="ru-RU" dirty="0"/>
              <a:t> вынос мелких минеральных частиц породы фильтрующейся через неё </a:t>
            </a:r>
            <a:r>
              <a:rPr lang="ru-RU" dirty="0" smtClean="0"/>
              <a:t>водой;</a:t>
            </a:r>
          </a:p>
          <a:p>
            <a:r>
              <a:rPr lang="ru-RU" dirty="0" smtClean="0"/>
              <a:t>Размыв грунта при прорыве водопровода или труб горячего водоснабжения;</a:t>
            </a:r>
          </a:p>
          <a:p>
            <a:r>
              <a:rPr lang="ru-RU" dirty="0" smtClean="0"/>
              <a:t>Воздействие вибрации на основания и конструкции.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ehlib.com/wp-content/uploads/2013/11/110413_2027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"/>
            <a:ext cx="6120680" cy="677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00192" y="116632"/>
            <a:ext cx="25922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ситуации, приводящие к опасному развитию деформаций оснований зданий и сооружений- а — строительство зданий в несколько очередей; б — фундаменты под новое массивное оборудование; в — строительство новых домов на месте снесенных, г — строительство новых зданий возле существующих; д — то же, но существующее здание на сваях; е — легкие пристройки массивных зданий: ж — образование осадочной воронки вокруг зданий, деформации от-мосток, дорог, коммуникаций, з — планировка подсыпкой участков возле ранее построенных зданий; и — встречный крен близко расположенных зданий; к — дополнительная осадка при надстройке; i — осадка основания металлического резервуара; м — осадка склада сыпучих материалов; 1 — эпюры осадок; 2 — эпюры дополнительных осадок; 3 — граница зоны уплотнения грунтов, 4 — осадочный шов; 5 -места возникновения повреждений конструкций: б — фундаменты; 7 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отмостка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8- трубопровод; 9 — поверхность осадочной воронки; 10 — грунт подсыпки</a:t>
            </a:r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Мероприятия по усилению фундаментов: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044824"/>
          </a:xfrm>
        </p:spPr>
        <p:txBody>
          <a:bodyPr/>
          <a:lstStyle/>
          <a:p>
            <a:r>
              <a:rPr lang="ru-RU" dirty="0" smtClean="0"/>
              <a:t>Уширение фундаментов;</a:t>
            </a:r>
          </a:p>
          <a:p>
            <a:r>
              <a:rPr lang="ru-RU" dirty="0" smtClean="0"/>
              <a:t>Передача нагрузки от фундаментов на сваи;</a:t>
            </a:r>
          </a:p>
          <a:p>
            <a:r>
              <a:rPr lang="ru-RU" dirty="0" smtClean="0"/>
              <a:t>Увеличение несущей способности оснований фундаментов.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055671"/>
            <a:ext cx="4629894" cy="347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67600" cy="5089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Уширение фундаментов:</a:t>
            </a:r>
            <a:endParaRPr lang="ru-RU" dirty="0"/>
          </a:p>
        </p:txBody>
      </p:sp>
      <p:pic>
        <p:nvPicPr>
          <p:cNvPr id="3074" name="Picture 2" descr="C:\Users\Любовь\Desktop\6untit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692696"/>
            <a:ext cx="5103832" cy="316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44008" y="4077072"/>
            <a:ext cx="43022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Усиление фундаментов монолитными бетонными банкетами:</a:t>
            </a:r>
            <a:r>
              <a:rPr lang="ru-RU" sz="1600" i="1" dirty="0"/>
              <a:t/>
            </a:r>
            <a:br>
              <a:rPr lang="ru-RU" sz="1600" i="1" dirty="0"/>
            </a:br>
            <a:r>
              <a:rPr lang="ru-RU" sz="1600" i="1" dirty="0"/>
              <a:t>1 - фундамент; 2 - монолитный бетонный банкет; 3 - анкера; 4 - распределительная балка; 5 - опорная балка;</a:t>
            </a:r>
            <a:br>
              <a:rPr lang="ru-RU" sz="1600" i="1" dirty="0"/>
            </a:br>
            <a:r>
              <a:rPr lang="ru-RU" sz="1600" i="1" dirty="0"/>
              <a:t>6 - стена; 7 - </a:t>
            </a:r>
            <a:r>
              <a:rPr lang="ru-RU" sz="1600" i="1" dirty="0" err="1"/>
              <a:t>зачеканка</a:t>
            </a:r>
            <a:r>
              <a:rPr lang="ru-RU" sz="1600" i="1" dirty="0"/>
              <a:t> цементно-песчаным раствором; 8 - основание</a:t>
            </a:r>
            <a:endParaRPr lang="ru-RU" sz="16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323528" y="692696"/>
            <a:ext cx="3528392" cy="5904656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разбирают </a:t>
            </a:r>
            <a:r>
              <a:rPr lang="ru-RU" dirty="0" err="1"/>
              <a:t>отмостку</a:t>
            </a:r>
            <a:r>
              <a:rPr lang="ru-RU" dirty="0"/>
              <a:t> (при необходимости) и пол первого этажа;</a:t>
            </a:r>
          </a:p>
          <a:p>
            <a:r>
              <a:rPr lang="ru-RU" dirty="0"/>
              <a:t>устраивают водосборные колодцы, ограждения;</a:t>
            </a:r>
          </a:p>
          <a:p>
            <a:r>
              <a:rPr lang="ru-RU" dirty="0"/>
              <a:t>в пределах захватки (длина 1,5...2 м) отрывают траншею с одной или обеих сторон фундамента;</a:t>
            </a:r>
          </a:p>
          <a:p>
            <a:r>
              <a:rPr lang="ru-RU" dirty="0"/>
              <a:t>очищают боковые поверхности фундамента;</a:t>
            </a:r>
          </a:p>
          <a:p>
            <a:r>
              <a:rPr lang="ru-RU" dirty="0"/>
              <a:t>устраивают основание под банкет из щебня толщиной 50... 100 мм путем </a:t>
            </a:r>
            <a:r>
              <a:rPr lang="ru-RU" dirty="0" err="1"/>
              <a:t>втрамбовывания</a:t>
            </a:r>
            <a:r>
              <a:rPr lang="ru-RU" dirty="0"/>
              <a:t> его в грунт;</a:t>
            </a:r>
          </a:p>
          <a:p>
            <a:r>
              <a:rPr lang="ru-RU" dirty="0"/>
              <a:t>в теле фундамента просверливают отверстия (в шахматном порядке через 0,25...0,35 м по высоте 1,2... 1,5 м по длине фундамента) и забивают в них анкерные стержни диаметром 16 мм;</a:t>
            </a:r>
          </a:p>
          <a:p>
            <a:r>
              <a:rPr lang="ru-RU" dirty="0"/>
              <a:t>устанавливают опалубку и бетонируют банкет до отметки низа распределительных балок;</a:t>
            </a:r>
          </a:p>
          <a:p>
            <a:r>
              <a:rPr lang="ru-RU" dirty="0"/>
              <a:t>после набора бетоном требуемой прочности (не менее 70% проектной) устраивают в стене "окна" и устанавливают в них опорные балки;</a:t>
            </a:r>
          </a:p>
          <a:p>
            <a:r>
              <a:rPr lang="ru-RU" dirty="0"/>
              <a:t>монтируют распределительные балки и сваривают их с опорными балками;</a:t>
            </a:r>
          </a:p>
          <a:p>
            <a:r>
              <a:rPr lang="ru-RU" dirty="0"/>
              <a:t>производят </a:t>
            </a:r>
            <a:r>
              <a:rPr lang="ru-RU" dirty="0" err="1"/>
              <a:t>добетонирование</a:t>
            </a:r>
            <a:r>
              <a:rPr lang="ru-RU" dirty="0"/>
              <a:t> банкета на высоту распределительных балок и заделку зазоров в "окнах"' для опорных балок.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13184" y="332656"/>
            <a:ext cx="3466728" cy="5256584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отрывают с обеих сторон фундамента траншею по захваткам длиной 1,5...2,0 м;</a:t>
            </a:r>
          </a:p>
          <a:p>
            <a:r>
              <a:rPr lang="ru-RU" dirty="0"/>
              <a:t>в теле фундамента сверлят сквозные отверстия;</a:t>
            </a:r>
          </a:p>
          <a:p>
            <a:r>
              <a:rPr lang="ru-RU" dirty="0"/>
              <a:t>монтируют железобетонные отливы;</a:t>
            </a:r>
          </a:p>
          <a:p>
            <a:r>
              <a:rPr lang="ru-RU" dirty="0"/>
              <a:t>устанавливают стальные тяжи;</a:t>
            </a:r>
          </a:p>
          <a:p>
            <a:r>
              <a:rPr lang="ru-RU" dirty="0"/>
              <a:t>с помощью домкратов или клиньев выполняют </a:t>
            </a:r>
            <a:r>
              <a:rPr lang="ru-RU" dirty="0" err="1"/>
              <a:t>разжатие</a:t>
            </a:r>
            <a:r>
              <a:rPr lang="ru-RU" dirty="0"/>
              <a:t> отливов в их верхней части;</a:t>
            </a:r>
          </a:p>
          <a:p>
            <a:r>
              <a:rPr lang="ru-RU" dirty="0"/>
              <a:t>укладывают бетонную смесь в зазор между существующим фундаментом и железобетонными отливами. В результате </a:t>
            </a:r>
            <a:r>
              <a:rPr lang="ru-RU" dirty="0" err="1"/>
              <a:t>разжатия</a:t>
            </a:r>
            <a:r>
              <a:rPr lang="ru-RU" dirty="0"/>
              <a:t> отливов они поворачиваются внизу во-круг своей нижней оси и дополнительно обжимают грунт основания.</a:t>
            </a:r>
          </a:p>
          <a:p>
            <a:r>
              <a:rPr lang="ru-RU" dirty="0"/>
              <a:t>К недостаткам этого способа следует отнести значительный объем земляных работ и большие затраты ручного труда.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4664"/>
            <a:ext cx="48958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47778" y="422108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/>
              <a:t> Увеличение площади </a:t>
            </a:r>
            <a:r>
              <a:rPr lang="ru-RU" b="1" i="1" dirty="0" err="1"/>
              <a:t>опирания</a:t>
            </a:r>
            <a:r>
              <a:rPr lang="ru-RU" b="1" i="1" dirty="0"/>
              <a:t> фундаментов с помощью железобетонных отливов:</a:t>
            </a:r>
            <a:r>
              <a:rPr lang="ru-RU" i="1" dirty="0"/>
              <a:t/>
            </a:r>
            <a:br>
              <a:rPr lang="ru-RU" i="1" dirty="0"/>
            </a:br>
            <a:r>
              <a:rPr lang="ru-RU" i="1" dirty="0"/>
              <a:t>1 - фундамент; 2 - стальной </a:t>
            </a:r>
            <a:r>
              <a:rPr lang="ru-RU" i="1" dirty="0" err="1"/>
              <a:t>стяж</a:t>
            </a:r>
            <a:r>
              <a:rPr lang="ru-RU" i="1" dirty="0"/>
              <a:t>; 3 - железобетонный отлив; 4 - домкрат; 5 - стена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3212976"/>
            <a:ext cx="4392488" cy="3645023"/>
          </a:xfrm>
        </p:spPr>
        <p:txBody>
          <a:bodyPr>
            <a:noAutofit/>
          </a:bodyPr>
          <a:lstStyle/>
          <a:p>
            <a:r>
              <a:rPr lang="ru-RU" sz="1400" dirty="0"/>
              <a:t>При уширении подошвы фундамента путем подводки монолитных или сборных железобетонных плит </a:t>
            </a:r>
            <a:r>
              <a:rPr lang="ru-RU" sz="1400" dirty="0" smtClean="0"/>
              <a:t>из-под </a:t>
            </a:r>
            <a:r>
              <a:rPr lang="ru-RU" sz="1400" dirty="0"/>
              <a:t>него в пределах захватки длиной 1,5...2 м удаляют грунт.</a:t>
            </a:r>
            <a:br>
              <a:rPr lang="ru-RU" sz="1400" dirty="0"/>
            </a:br>
            <a:r>
              <a:rPr lang="ru-RU" sz="1400" dirty="0"/>
              <a:t>Железобетонные плиты монтируют на подготовленное выровненное основание. Зазор между поверхностью плит и подошвой фундамента </a:t>
            </a:r>
            <a:r>
              <a:rPr lang="ru-RU" sz="1400" dirty="0" err="1"/>
              <a:t>зачеканивают</a:t>
            </a:r>
            <a:r>
              <a:rPr lang="ru-RU" sz="1400" dirty="0"/>
              <a:t> жестким цементно-песчаным раствором марки 100</a:t>
            </a:r>
            <a:r>
              <a:rPr lang="ru-RU" sz="1400" dirty="0" smtClean="0"/>
              <a:t>.</a:t>
            </a:r>
          </a:p>
          <a:p>
            <a:r>
              <a:rPr lang="ru-RU" sz="1400" dirty="0"/>
              <a:t>Процесс устройства монолитной железобетонной подушки менее трудоемок. Для этого на подготовленное основание укладывают арматурные сетки, устанавливают опалубку и укладывают бетонную смесь. Уплотнение бетонной смеси выполняют вибрированием.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654" y="332656"/>
            <a:ext cx="702175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60032" y="3510263"/>
            <a:ext cx="36541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/>
              <a:t>Уширение подошвы фундамента:</a:t>
            </a:r>
            <a:endParaRPr lang="ru-RU" sz="1600" dirty="0"/>
          </a:p>
          <a:p>
            <a:r>
              <a:rPr lang="ru-RU" sz="1600" i="1" dirty="0"/>
              <a:t>а - подводка железобетонных плит; б - устройство монолитной железобетонной подушки;</a:t>
            </a:r>
            <a:br>
              <a:rPr lang="ru-RU" sz="1600" i="1" dirty="0"/>
            </a:br>
            <a:r>
              <a:rPr lang="ru-RU" sz="1600" i="1" dirty="0"/>
              <a:t>1 - уплотненная грунтовая подготовка; 2 - железобетонные плиты; 3 - </a:t>
            </a:r>
            <a:r>
              <a:rPr lang="ru-RU" sz="1600" i="1" dirty="0" err="1"/>
              <a:t>цемнтно</a:t>
            </a:r>
            <a:r>
              <a:rPr lang="ru-RU" sz="1600" i="1" dirty="0"/>
              <a:t>-песчаный раствор; 4 - фундамент;</a:t>
            </a:r>
            <a:br>
              <a:rPr lang="ru-RU" sz="1600" i="1" dirty="0"/>
            </a:br>
            <a:r>
              <a:rPr lang="ru-RU" sz="1600" i="1" dirty="0"/>
              <a:t>5 - стена; 6 - опалубка; 7 - арматурная сетка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Передача нагрузки от фундаментов на сваи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879" y="1631231"/>
            <a:ext cx="2763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Пневмо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</a:p>
          <a:p>
            <a:pPr algn="ctr"/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абивные 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1734757"/>
            <a:ext cx="307968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Буроинъек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</a:p>
          <a:p>
            <a:pPr algn="ctr"/>
            <a:r>
              <a:rPr lang="ru-RU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ционные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7" name="Прямая со стрелкой 6"/>
          <p:cNvCxnSpPr>
            <a:stCxn id="2" idx="2"/>
            <a:endCxn id="4" idx="0"/>
          </p:cNvCxnSpPr>
          <p:nvPr/>
        </p:nvCxnSpPr>
        <p:spPr>
          <a:xfrm flipH="1">
            <a:off x="1993828" y="1417638"/>
            <a:ext cx="2197172" cy="2135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" idx="2"/>
            <a:endCxn id="5" idx="0"/>
          </p:cNvCxnSpPr>
          <p:nvPr/>
        </p:nvCxnSpPr>
        <p:spPr>
          <a:xfrm>
            <a:off x="4191000" y="1417638"/>
            <a:ext cx="2424901" cy="3171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11878" y="2956224"/>
            <a:ext cx="34560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После </a:t>
            </a:r>
            <a:r>
              <a:rPr lang="ru-RU" altLang="ru-RU" dirty="0" err="1" smtClean="0"/>
              <a:t>нагружения</a:t>
            </a:r>
            <a:r>
              <a:rPr lang="ru-RU" altLang="ru-RU" dirty="0" smtClean="0"/>
              <a:t> обсадной трубы в верхней части ее прикрепляют шлюзовой аппарат, который включают в сеть воздухопровода. Откачивают остатки воды и приступают к бетонированию сваи пластичной бетонной смесью с осадкой конуса 12—16 см через шлюзовой аппарат давлением 0,15— 0,3 МПа (1,5—3,0 </a:t>
            </a:r>
            <a:r>
              <a:rPr lang="ru-RU" altLang="ru-RU" dirty="0" err="1" smtClean="0"/>
              <a:t>атм</a:t>
            </a:r>
            <a:r>
              <a:rPr lang="ru-RU" altLang="ru-RU" dirty="0" smtClean="0"/>
              <a:t>)</a:t>
            </a:r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6372200" y="3212976"/>
            <a:ext cx="864096" cy="3024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251519" y="4077072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altLang="ru-RU" sz="1800" dirty="0" smtClean="0"/>
              <a:t>При устройстве таких свай пластичную мелкозернистую бетонную смесь инъецируют под давлением в скважину с предварительно установленной арматурой. После заполнения скважины бетонной смесью устье ее тампонируют и </a:t>
            </a:r>
            <a:r>
              <a:rPr lang="ru-RU" altLang="ru-RU" sz="1800" dirty="0" err="1" smtClean="0"/>
              <a:t>опрессовывают</a:t>
            </a:r>
            <a:r>
              <a:rPr lang="ru-RU" altLang="ru-RU" sz="1800" dirty="0" smtClean="0"/>
              <a:t>, создавая избыточное давление сжатым воздухом или </a:t>
            </a:r>
            <a:r>
              <a:rPr lang="ru-RU" altLang="ru-RU" sz="1800" dirty="0" err="1" smtClean="0"/>
              <a:t>растворонасосом</a:t>
            </a:r>
            <a:r>
              <a:rPr lang="ru-RU" altLang="ru-RU" sz="1800" dirty="0" smtClean="0"/>
              <a:t>. Скважины для свай бурят станками вращательного бурения СБА-500, которые работают без вибрации и ударов, в том числе могут бурить через тело существующих фундаментов, полы и стены подвалов.</a:t>
            </a:r>
            <a:endParaRPr lang="ru-RU" sz="1800" dirty="0"/>
          </a:p>
        </p:txBody>
      </p:sp>
      <p:pic>
        <p:nvPicPr>
          <p:cNvPr id="5" name="Picture 2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5646587" cy="31683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80608" y="463892"/>
            <a:ext cx="313184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 smtClean="0"/>
              <a:t>а – бурение скважины; б – установка арматуры и </a:t>
            </a:r>
            <a:r>
              <a:rPr lang="ru-RU" altLang="ru-RU" sz="1400" dirty="0" err="1" smtClean="0"/>
              <a:t>инъецирование</a:t>
            </a:r>
            <a:r>
              <a:rPr lang="ru-RU" altLang="ru-RU" sz="1400" dirty="0" smtClean="0"/>
              <a:t> мелкозернистой бетонной	 смесью; в – устройство ж/б ростверка; 1- стена здания; 2 – буровой станок; </a:t>
            </a:r>
          </a:p>
          <a:p>
            <a:r>
              <a:rPr lang="ru-RU" altLang="ru-RU" sz="1400" dirty="0" smtClean="0"/>
              <a:t>3 – скважина; 4 – арматурный выпуск для соединения сваи с ростверком; </a:t>
            </a:r>
          </a:p>
          <a:p>
            <a:r>
              <a:rPr lang="ru-RU" altLang="ru-RU" sz="1400" dirty="0" smtClean="0"/>
              <a:t>5 – </a:t>
            </a:r>
            <a:r>
              <a:rPr lang="ru-RU" altLang="ru-RU" sz="1400" dirty="0" err="1" smtClean="0"/>
              <a:t>инъектор</a:t>
            </a:r>
            <a:r>
              <a:rPr lang="ru-RU" altLang="ru-RU" sz="1400" dirty="0" smtClean="0"/>
              <a:t>; 6 – пневматическая инъекционная установка; 7 – </a:t>
            </a:r>
            <a:r>
              <a:rPr lang="ru-RU" altLang="ru-RU" sz="1400" dirty="0" err="1" smtClean="0"/>
              <a:t>буроинъекционные</a:t>
            </a:r>
            <a:r>
              <a:rPr lang="ru-RU" altLang="ru-RU" sz="1400" dirty="0" smtClean="0"/>
              <a:t> сваи; 8 – ж/б ростверк.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Увеличение несущей способности оснований фундаментов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772816"/>
            <a:ext cx="324036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одно- и </a:t>
            </a:r>
            <a:r>
              <a:rPr lang="ru-RU" altLang="ru-RU" sz="24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двухрастворная</a:t>
            </a:r>
            <a:endParaRPr lang="ru-RU" altLang="ru-RU" sz="24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alt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силикатизация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3148226"/>
            <a:ext cx="51684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28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электоросиликатизация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671446"/>
            <a:ext cx="41264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28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газосиликатизация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1916832"/>
            <a:ext cx="274145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термическое</a:t>
            </a:r>
          </a:p>
          <a:p>
            <a:pPr algn="ctr"/>
            <a:r>
              <a:rPr lang="ru-RU" altLang="ru-RU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закрепление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1" name="Прямая со стрелкой 10"/>
          <p:cNvCxnSpPr>
            <a:stCxn id="2" idx="2"/>
            <a:endCxn id="5" idx="0"/>
          </p:cNvCxnSpPr>
          <p:nvPr/>
        </p:nvCxnSpPr>
        <p:spPr>
          <a:xfrm flipH="1">
            <a:off x="1799692" y="1417638"/>
            <a:ext cx="2391308" cy="3551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2" idx="2"/>
            <a:endCxn id="9" idx="0"/>
          </p:cNvCxnSpPr>
          <p:nvPr/>
        </p:nvCxnSpPr>
        <p:spPr>
          <a:xfrm>
            <a:off x="4191000" y="1417638"/>
            <a:ext cx="2759840" cy="4991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2" idx="2"/>
            <a:endCxn id="6" idx="0"/>
          </p:cNvCxnSpPr>
          <p:nvPr/>
        </p:nvCxnSpPr>
        <p:spPr>
          <a:xfrm>
            <a:off x="4191000" y="1417638"/>
            <a:ext cx="2173114" cy="1730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2" idx="2"/>
            <a:endCxn id="8" idx="0"/>
          </p:cNvCxnSpPr>
          <p:nvPr/>
        </p:nvCxnSpPr>
        <p:spPr>
          <a:xfrm flipH="1">
            <a:off x="2530770" y="1417638"/>
            <a:ext cx="1660230" cy="22538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472695" y="4941168"/>
            <a:ext cx="78488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грунт нагнетаются специальные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растворы</a:t>
            </a:r>
          </a:p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силиката натрия (жидкого стекла), </a:t>
            </a:r>
            <a:endParaRPr lang="ru-RU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после 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реакции которых грунт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приобретает</a:t>
            </a:r>
          </a:p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прочность и водостойкость</a:t>
            </a:r>
          </a:p>
        </p:txBody>
      </p:sp>
      <p:sp>
        <p:nvSpPr>
          <p:cNvPr id="21" name="Правая фигурная скобка 20"/>
          <p:cNvSpPr/>
          <p:nvPr/>
        </p:nvSpPr>
        <p:spPr>
          <a:xfrm rot="5400000">
            <a:off x="4247964" y="440668"/>
            <a:ext cx="576064" cy="8424937"/>
          </a:xfrm>
          <a:prstGeom prst="rightBrace">
            <a:avLst>
              <a:gd name="adj1" fmla="val 8333"/>
              <a:gd name="adj2" fmla="val 495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6" t="26587" r="27156" b="16072"/>
          <a:stretch/>
        </p:blipFill>
        <p:spPr bwMode="auto">
          <a:xfrm>
            <a:off x="179511" y="2663371"/>
            <a:ext cx="6342743" cy="419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260648"/>
            <a:ext cx="814357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Примеры дефектов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9511" y="1036186"/>
            <a:ext cx="8627405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Расслоение кладки фундамента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Отсутствие перевязки каменной кладки.</a:t>
            </a:r>
            <a:b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Потеря прочности раствора кладки (длительная эксплуатация, систематическое замачивание, воздействие агрессивной среды).</a:t>
            </a:r>
            <a:b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Перегрузка фундамента (надстройка здания, замена несущих конструкций и </a:t>
            </a:r>
            <a:r>
              <a:rPr kumimoji="0" lang="ru-RU" altLang="ru-RU" sz="20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др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0" t="27381" r="26597" b="13889"/>
          <a:stretch/>
        </p:blipFill>
        <p:spPr bwMode="auto">
          <a:xfrm>
            <a:off x="93644" y="2561770"/>
            <a:ext cx="6284686" cy="429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9552" y="260648"/>
            <a:ext cx="7128792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Разрушение боковых поверхностей фундамента              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Воздействие агрессивной среды на фундамент (утечка в основание производственных химических растворов, поднятие УГВ).</a:t>
            </a:r>
            <a:b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Отсутствие защитных гидроизоляционных покрытий у фундамента</a:t>
            </a:r>
          </a:p>
        </p:txBody>
      </p:sp>
    </p:spTree>
    <p:extLst>
      <p:ext uri="{BB962C8B-B14F-4D97-AF65-F5344CB8AC3E}">
        <p14:creationId xmlns:p14="http://schemas.microsoft.com/office/powerpoint/2010/main" val="4108097451"/>
      </p:ext>
    </p:extLst>
  </p:cSld>
  <p:clrMapOvr>
    <a:masterClrMapping/>
  </p:clrMapOvr>
  <p:transition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115616" y="260648"/>
            <a:ext cx="7056784" cy="216024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i="1" dirty="0"/>
              <a:t>Разрыв фундамента по высоте</a:t>
            </a:r>
          </a:p>
          <a:p>
            <a:pPr marL="0" indent="0">
              <a:buNone/>
            </a:pPr>
            <a:r>
              <a:rPr lang="ru-RU" b="1" i="1" dirty="0"/>
              <a:t>Морозное пучение при неправильном устройстве фундамента (использование для засыпки пазух смерзающегося грунта, подтопление при поднятии УГВ, замачивание)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6" t="27183" r="26487" b="15476"/>
          <a:stretch/>
        </p:blipFill>
        <p:spPr bwMode="auto">
          <a:xfrm>
            <a:off x="755576" y="2420888"/>
            <a:ext cx="6328228" cy="419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242647"/>
      </p:ext>
    </p:extLst>
  </p:cSld>
  <p:clrMapOvr>
    <a:masterClrMapping/>
  </p:clrMapOvr>
  <p:transition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88640"/>
            <a:ext cx="7571184" cy="1828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Трещины в плитной части фундамента</a:t>
            </a:r>
          </a:p>
          <a:p>
            <a:pPr marL="0" indent="0">
              <a:buNone/>
            </a:pPr>
            <a:r>
              <a:rPr lang="ru-RU" b="1" i="1" dirty="0"/>
              <a:t>Перегрузка фундамента (надстройка здания, замена несущих строительных конструкций или технологического оборудования).</a:t>
            </a:r>
            <a:br>
              <a:rPr lang="ru-RU" b="1" i="1" dirty="0"/>
            </a:br>
            <a:r>
              <a:rPr lang="ru-RU" b="1" i="1" dirty="0"/>
              <a:t>Недостаточная площадь сечения рабочей арматуры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7" t="26389" r="26152" b="20436"/>
          <a:stretch/>
        </p:blipFill>
        <p:spPr bwMode="auto">
          <a:xfrm>
            <a:off x="971600" y="2708920"/>
            <a:ext cx="6545943" cy="388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096736"/>
      </p:ext>
    </p:extLst>
  </p:cSld>
  <p:clrMapOvr>
    <a:masterClrMapping/>
  </p:clrMapOvr>
  <p:transition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88640"/>
            <a:ext cx="7931224" cy="190080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Недопустимые деформации основания фундамента</a:t>
            </a:r>
          </a:p>
          <a:p>
            <a:pPr marL="0" indent="0">
              <a:buNone/>
            </a:pPr>
            <a:r>
              <a:rPr lang="ru-RU" b="1" i="1" dirty="0"/>
              <a:t>Недостаточная опорная площадь подошвы фундамента.</a:t>
            </a:r>
            <a:br>
              <a:rPr lang="ru-RU" b="1" i="1" dirty="0"/>
            </a:br>
            <a:r>
              <a:rPr lang="ru-RU" b="1" i="1" dirty="0"/>
              <a:t>Аварийное замачивание грунтов основания.</a:t>
            </a:r>
            <a:br>
              <a:rPr lang="ru-RU" b="1" i="1" dirty="0"/>
            </a:br>
            <a:r>
              <a:rPr lang="ru-RU" b="1" i="1" dirty="0"/>
              <a:t>Дополнительное </a:t>
            </a:r>
            <a:r>
              <a:rPr lang="ru-RU" b="1" i="1" dirty="0" err="1"/>
              <a:t>нагружение</a:t>
            </a:r>
            <a:r>
              <a:rPr lang="ru-RU" b="1" i="1" dirty="0"/>
              <a:t> </a:t>
            </a:r>
            <a:r>
              <a:rPr lang="ru-RU" b="1" i="1" dirty="0" err="1"/>
              <a:t>надфундаментных</a:t>
            </a:r>
            <a:r>
              <a:rPr lang="ru-RU" b="1" i="1" dirty="0"/>
              <a:t> конструкций.</a:t>
            </a:r>
            <a:br>
              <a:rPr lang="ru-RU" b="1" i="1" dirty="0"/>
            </a:br>
            <a:r>
              <a:rPr lang="ru-RU" b="1" i="1" dirty="0"/>
              <a:t>Наличие в основании сильно-сжимаемых грунтов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3" t="25397" r="26598" b="10318"/>
          <a:stretch/>
        </p:blipFill>
        <p:spPr bwMode="auto">
          <a:xfrm>
            <a:off x="1403648" y="2155371"/>
            <a:ext cx="5908931" cy="4441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096736"/>
      </p:ext>
    </p:extLst>
  </p:cSld>
  <p:clrMapOvr>
    <a:masterClrMapping/>
  </p:clrMapOvr>
  <p:transition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3312368" cy="612068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i="1" dirty="0"/>
              <a:t>Деформация фундаментной стены здания</a:t>
            </a:r>
          </a:p>
          <a:p>
            <a:pPr marL="0" indent="0">
              <a:buNone/>
            </a:pPr>
            <a:r>
              <a:rPr lang="ru-RU" b="1" i="1" dirty="0"/>
              <a:t>Потеря прочности фундаментной стены.</a:t>
            </a:r>
            <a:br>
              <a:rPr lang="ru-RU" b="1" i="1" dirty="0"/>
            </a:br>
            <a:r>
              <a:rPr lang="ru-RU" b="1" i="1" dirty="0"/>
              <a:t>Дополнительная загрузка поверхности основания в непосредственной близости от здания.</a:t>
            </a:r>
            <a:br>
              <a:rPr lang="ru-RU" b="1" i="1" dirty="0"/>
            </a:br>
            <a:r>
              <a:rPr lang="ru-RU" b="1" i="1" dirty="0"/>
              <a:t>Морозное пучение грунта при неправильной эксплуатации подвального помещения здания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11905" r="27937" b="12500"/>
          <a:stretch/>
        </p:blipFill>
        <p:spPr bwMode="auto">
          <a:xfrm>
            <a:off x="3347864" y="1375582"/>
            <a:ext cx="5650459" cy="5175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096736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338753"/>
            <a:ext cx="64187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Усиление столбчатых фундаментов</a:t>
            </a:r>
            <a:b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увеличением опорной площади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9" t="27579" r="27379" b="11112"/>
          <a:stretch/>
        </p:blipFill>
        <p:spPr bwMode="auto">
          <a:xfrm>
            <a:off x="1125649" y="1340768"/>
            <a:ext cx="6480720" cy="492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096736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8" t="25198" r="27714" b="9325"/>
          <a:stretch/>
        </p:blipFill>
        <p:spPr bwMode="auto">
          <a:xfrm>
            <a:off x="107504" y="-4547"/>
            <a:ext cx="5040560" cy="404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0" t="40873" r="28941" b="8333"/>
          <a:stretch/>
        </p:blipFill>
        <p:spPr bwMode="auto">
          <a:xfrm>
            <a:off x="4283968" y="3618934"/>
            <a:ext cx="4723348" cy="313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3" t="43466" r="31366" b="16951"/>
          <a:stretch/>
        </p:blipFill>
        <p:spPr bwMode="auto">
          <a:xfrm>
            <a:off x="13446" y="4065423"/>
            <a:ext cx="427052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836712"/>
            <a:ext cx="33267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Железобетонного столбчатого фундамента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096736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97152"/>
            <a:ext cx="2458616" cy="167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/>
              <a:t>Бетонного столбчатого фундамента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5" t="16468" r="24591" b="11310"/>
          <a:stretch/>
        </p:blipFill>
        <p:spPr bwMode="auto">
          <a:xfrm>
            <a:off x="251519" y="0"/>
            <a:ext cx="7362953" cy="429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4" t="34186" r="29982" b="32907"/>
          <a:stretch/>
        </p:blipFill>
        <p:spPr bwMode="auto">
          <a:xfrm>
            <a:off x="4139952" y="4383232"/>
            <a:ext cx="4668982" cy="240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096736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987824" y="188640"/>
            <a:ext cx="4392488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/>
              <a:t>Бутового столбчатого фундамента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1111" r="25371" b="10119"/>
          <a:stretch/>
        </p:blipFill>
        <p:spPr bwMode="auto">
          <a:xfrm>
            <a:off x="415039" y="1340768"/>
            <a:ext cx="6048672" cy="520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8" t="14287" r="25483" b="11507"/>
          <a:stretch/>
        </p:blipFill>
        <p:spPr bwMode="auto">
          <a:xfrm>
            <a:off x="251520" y="1268760"/>
            <a:ext cx="6720114" cy="542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4046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/>
              <a:t>С предварительным обжатием грунта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2" t="16270" r="24591" b="11111"/>
          <a:stretch/>
        </p:blipFill>
        <p:spPr bwMode="auto">
          <a:xfrm>
            <a:off x="971600" y="1412776"/>
            <a:ext cx="6705600" cy="531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91292" y="4046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/>
              <a:t>Устройством железобетонной рамы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2" t="29166" r="24813" b="12310"/>
          <a:stretch/>
        </p:blipFill>
        <p:spPr bwMode="auto">
          <a:xfrm>
            <a:off x="755575" y="1772816"/>
            <a:ext cx="7512087" cy="478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6926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/>
              <a:t>Устройство железобетонной рубашки с уширением подошвы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1" t="13492" r="24367" b="13447"/>
          <a:stretch/>
        </p:blipFill>
        <p:spPr bwMode="auto">
          <a:xfrm>
            <a:off x="971600" y="1268760"/>
            <a:ext cx="6695704" cy="534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34543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/>
              <a:t>Устройство металлической обоймы с уширением опорной площади фундамента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/>
              <a:t>Усиление бутовых и кирпичных ленточных фундаментов увеличением опорной </a:t>
            </a:r>
            <a:r>
              <a:rPr lang="ru-RU" sz="2400" b="1" dirty="0" smtClean="0"/>
              <a:t>площади</a:t>
            </a:r>
            <a:endParaRPr lang="ru-RU" sz="24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7" t="14881" r="23028" b="10516"/>
          <a:stretch/>
        </p:blipFill>
        <p:spPr bwMode="auto">
          <a:xfrm>
            <a:off x="467544" y="1340768"/>
            <a:ext cx="6912768" cy="528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67944" y="1700808"/>
            <a:ext cx="4291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Устройство приливов из бетона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8" t="11508" r="26933" b="14881"/>
          <a:stretch/>
        </p:blipFill>
        <p:spPr bwMode="auto">
          <a:xfrm>
            <a:off x="971600" y="1052736"/>
            <a:ext cx="6633028" cy="538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115616" y="404664"/>
            <a:ext cx="6912768" cy="64807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Устройство приливов из бетона при одновременном заглублении фундамента</a:t>
            </a:r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0" t="15674" r="23921" b="10515"/>
          <a:stretch/>
        </p:blipFill>
        <p:spPr bwMode="auto">
          <a:xfrm>
            <a:off x="1331640" y="1268760"/>
            <a:ext cx="6908800" cy="53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1" t="12302" r="26598" b="14286"/>
          <a:stretch/>
        </p:blipFill>
        <p:spPr bwMode="auto">
          <a:xfrm>
            <a:off x="807770" y="476672"/>
            <a:ext cx="7508646" cy="606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332656"/>
            <a:ext cx="7499176" cy="46064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/>
              <a:t>Устройство железобетонных приливов</a:t>
            </a:r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5" t="7737" r="24925" b="21213"/>
          <a:stretch/>
        </p:blipFill>
        <p:spPr bwMode="auto">
          <a:xfrm>
            <a:off x="1259632" y="1124744"/>
            <a:ext cx="6830950" cy="5197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404664"/>
            <a:ext cx="7643192" cy="96470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/>
              <a:t>Устройство и закрепление бутовой кладки железобетонной обоймой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3" t="15080" r="24256" b="12103"/>
          <a:stretch/>
        </p:blipFill>
        <p:spPr bwMode="auto">
          <a:xfrm>
            <a:off x="1187624" y="1451427"/>
            <a:ext cx="6923314" cy="532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332656"/>
            <a:ext cx="7715200" cy="74868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i="1" dirty="0"/>
              <a:t>Устройство дополнительной кирпичной или бутовой кладки</a:t>
            </a:r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3" t="15873" r="23809" b="7765"/>
          <a:stretch/>
        </p:blipFill>
        <p:spPr bwMode="auto">
          <a:xfrm>
            <a:off x="1187624" y="1156320"/>
            <a:ext cx="7045366" cy="5586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6" t="10913" r="25929" b="11706"/>
          <a:stretch/>
        </p:blipFill>
        <p:spPr bwMode="auto">
          <a:xfrm>
            <a:off x="1187624" y="427143"/>
            <a:ext cx="7416824" cy="637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5899" y="76898"/>
            <a:ext cx="7931224" cy="67667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Установка железобетонных элементов с обжатием ими грунта основания</a:t>
            </a:r>
            <a:endParaRPr lang="ru-R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0" t="9921" r="31730" b="8532"/>
          <a:stretch/>
        </p:blipFill>
        <p:spPr bwMode="auto">
          <a:xfrm>
            <a:off x="611560" y="725714"/>
            <a:ext cx="5979886" cy="596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5" t="10317" r="24925" b="9524"/>
          <a:stretch/>
        </p:blipFill>
        <p:spPr bwMode="auto">
          <a:xfrm>
            <a:off x="1475656" y="332656"/>
            <a:ext cx="6821714" cy="586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3567"/>
            <a:ext cx="8075240" cy="74868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i="1" dirty="0"/>
              <a:t>Устройство подушки из бетона (с двух и одной стороны)</a:t>
            </a:r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8" t="8929" r="24702" b="7936"/>
          <a:stretch/>
        </p:blipFill>
        <p:spPr bwMode="auto">
          <a:xfrm>
            <a:off x="755576" y="762247"/>
            <a:ext cx="6821714" cy="608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7" t="7936" r="25036" b="7936"/>
          <a:stretch/>
        </p:blipFill>
        <p:spPr bwMode="auto">
          <a:xfrm>
            <a:off x="1331640" y="332656"/>
            <a:ext cx="6792686" cy="615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0"/>
            <a:ext cx="8507288" cy="60466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Устройство железобетонной подушки в зоне непромерзающего грунта</a:t>
            </a:r>
            <a:endParaRPr lang="ru-R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0" t="15080" r="24145" b="15340"/>
          <a:stretch/>
        </p:blipFill>
        <p:spPr bwMode="auto">
          <a:xfrm>
            <a:off x="971600" y="1081495"/>
            <a:ext cx="6918696" cy="5089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9" t="10119" r="23921" b="20039"/>
          <a:stretch/>
        </p:blipFill>
        <p:spPr bwMode="auto">
          <a:xfrm>
            <a:off x="971600" y="742166"/>
            <a:ext cx="7010400" cy="5109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Усиление ленточных фундаментов передачей нагрузки на </a:t>
            </a:r>
            <a:r>
              <a:rPr lang="ru-RU" b="1" dirty="0" smtClean="0"/>
              <a:t>сваи</a:t>
            </a:r>
            <a:endParaRPr lang="ru-RU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4" t="14683" r="23475" b="9523"/>
          <a:stretch/>
        </p:blipFill>
        <p:spPr bwMode="auto">
          <a:xfrm>
            <a:off x="0" y="1313542"/>
            <a:ext cx="7112000" cy="554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1484784"/>
            <a:ext cx="2435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На набивные сваи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86779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5" t="15278" r="24813" b="69444"/>
          <a:stretch/>
        </p:blipFill>
        <p:spPr bwMode="auto">
          <a:xfrm>
            <a:off x="467543" y="332656"/>
            <a:ext cx="6912769" cy="116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6" t="9375" r="28597" b="8428"/>
          <a:stretch/>
        </p:blipFill>
        <p:spPr bwMode="auto">
          <a:xfrm>
            <a:off x="3563888" y="1473373"/>
            <a:ext cx="5217152" cy="52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3059668"/>
            <a:ext cx="2483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На сваи из металлических труб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98330"/>
      </p:ext>
    </p:extLst>
  </p:cSld>
  <p:clrMapOvr>
    <a:masterClrMapping/>
  </p:clrMapOvr>
  <p:transition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1560" y="260648"/>
            <a:ext cx="7571184" cy="46064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/>
              <a:t>На короткие забивные сваи</a:t>
            </a:r>
            <a:endParaRPr lang="ru-RU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4" t="14682" r="28160" b="6251"/>
          <a:stretch/>
        </p:blipFill>
        <p:spPr bwMode="auto">
          <a:xfrm>
            <a:off x="899592" y="908720"/>
            <a:ext cx="5855855" cy="578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332656"/>
            <a:ext cx="7715200" cy="46064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/>
              <a:t>На </a:t>
            </a:r>
            <a:r>
              <a:rPr lang="ru-RU" b="1" i="1" dirty="0" err="1"/>
              <a:t>буроинъекционные</a:t>
            </a:r>
            <a:r>
              <a:rPr lang="ru-RU" b="1" i="1" dirty="0"/>
              <a:t> сваи</a:t>
            </a:r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7" t="14881" r="24479" b="14088"/>
          <a:stretch/>
        </p:blipFill>
        <p:spPr bwMode="auto">
          <a:xfrm>
            <a:off x="971600" y="1268760"/>
            <a:ext cx="7053942" cy="519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2" t="18651" r="24925" b="9722"/>
          <a:stretch/>
        </p:blipFill>
        <p:spPr bwMode="auto">
          <a:xfrm>
            <a:off x="467544" y="476672"/>
            <a:ext cx="8029588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3" t="9722" r="22025" b="15477"/>
          <a:stretch/>
        </p:blipFill>
        <p:spPr bwMode="auto">
          <a:xfrm>
            <a:off x="395536" y="382859"/>
            <a:ext cx="8207794" cy="598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19256" cy="85010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/>
              <a:t>Усиление ленточных фундаментов </a:t>
            </a:r>
            <a:r>
              <a:rPr lang="ru-RU" sz="2000" b="1" dirty="0" err="1"/>
              <a:t>инъекцированием</a:t>
            </a:r>
            <a:r>
              <a:rPr lang="ru-RU" sz="2000" b="1" dirty="0"/>
              <a:t> и устройством защитных </a:t>
            </a:r>
            <a:r>
              <a:rPr lang="ru-RU" sz="2000" b="1" dirty="0" smtClean="0"/>
              <a:t>стенок</a:t>
            </a:r>
            <a:endParaRPr lang="ru-RU" sz="2000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4" t="15278" r="25148" b="9127"/>
          <a:stretch/>
        </p:blipFill>
        <p:spPr bwMode="auto">
          <a:xfrm>
            <a:off x="0" y="987194"/>
            <a:ext cx="6720115" cy="552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16016" y="24480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Закрепление бутовой кладки фундамента цементацией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16632"/>
            <a:ext cx="7931224" cy="67667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Закрепление бутовой </a:t>
            </a:r>
            <a:r>
              <a:rPr lang="ru-RU" b="1" i="1" dirty="0" smtClean="0"/>
              <a:t>кладки </a:t>
            </a:r>
            <a:r>
              <a:rPr lang="ru-RU" b="1" i="1" dirty="0" err="1"/>
              <a:t>силикатнополизоцианитным</a:t>
            </a:r>
            <a:r>
              <a:rPr lang="ru-RU" b="1" i="1" dirty="0"/>
              <a:t> раствором </a:t>
            </a:r>
            <a:endParaRPr lang="ru-RU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6071" r="24256" b="14087"/>
          <a:stretch/>
        </p:blipFill>
        <p:spPr bwMode="auto">
          <a:xfrm>
            <a:off x="556498" y="764704"/>
            <a:ext cx="7850098" cy="5866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8363272" cy="11807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i="1" dirty="0"/>
              <a:t>Закрепление бетонных (железобетонных) фундаментов имеющих трещины, синтетическими смолами</a:t>
            </a:r>
            <a:endParaRPr lang="ru-RU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9" t="18254" r="24479" b="7738"/>
          <a:stretch/>
        </p:blipFill>
        <p:spPr bwMode="auto">
          <a:xfrm>
            <a:off x="1403648" y="1335314"/>
            <a:ext cx="6473371" cy="541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332656"/>
            <a:ext cx="8003232" cy="748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/>
              <a:t>Устранение разрыва ленточного фундамента</a:t>
            </a:r>
            <a:endParaRPr lang="ru-RU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9" t="10066" r="25595" b="8982"/>
          <a:stretch/>
        </p:blipFill>
        <p:spPr bwMode="auto">
          <a:xfrm>
            <a:off x="1835696" y="721004"/>
            <a:ext cx="6604000" cy="592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6632"/>
            <a:ext cx="8147248" cy="96470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/>
              <a:t>Закрепление бутовой кладки подверженной расслоению торкретбетоном</a:t>
            </a:r>
            <a:endParaRPr lang="ru-RU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7" t="10118" r="25818" b="8532"/>
          <a:stretch/>
        </p:blipFill>
        <p:spPr bwMode="auto">
          <a:xfrm>
            <a:off x="1691680" y="907142"/>
            <a:ext cx="6502400" cy="595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16632"/>
            <a:ext cx="8003232" cy="67667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Закрепление стен подвала и фундамента устройством обоймы из </a:t>
            </a:r>
            <a:r>
              <a:rPr lang="ru-RU" b="1" i="1" dirty="0" err="1"/>
              <a:t>фибробетона</a:t>
            </a:r>
            <a:endParaRPr lang="ru-RU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2" t="12500" r="24256" b="15675"/>
          <a:stretch/>
        </p:blipFill>
        <p:spPr bwMode="auto">
          <a:xfrm>
            <a:off x="1403648" y="1196752"/>
            <a:ext cx="6662057" cy="525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88640"/>
            <a:ext cx="7931224" cy="74868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i="1" dirty="0"/>
              <a:t>Закрепление фундаментов устройством защитных стенок</a:t>
            </a:r>
            <a:endParaRPr lang="ru-RU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4" t="22223" r="23475" b="11552"/>
          <a:stretch/>
        </p:blipFill>
        <p:spPr bwMode="auto">
          <a:xfrm>
            <a:off x="971600" y="1019108"/>
            <a:ext cx="7344816" cy="546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73747"/>
      </p:ext>
    </p:extLst>
  </p:cSld>
  <p:clrMapOvr>
    <a:masterClrMapping/>
  </p:clrMapOvr>
  <p:transition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475</TotalTime>
  <Words>974</Words>
  <Application>Microsoft Office PowerPoint</Application>
  <PresentationFormat>Экран (4:3)</PresentationFormat>
  <Paragraphs>108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8" baseType="lpstr">
      <vt:lpstr>Arial</vt:lpstr>
      <vt:lpstr>Century Schoolbook</vt:lpstr>
      <vt:lpstr>Times New Roman</vt:lpstr>
      <vt:lpstr>Wingdings</vt:lpstr>
      <vt:lpstr>Wingdings 2</vt:lpstr>
      <vt:lpstr>Эркер</vt:lpstr>
      <vt:lpstr>Усиление конструкций</vt:lpstr>
      <vt:lpstr>Рассматриваемый вопрос</vt:lpstr>
      <vt:lpstr>Причины:</vt:lpstr>
      <vt:lpstr>Презентация PowerPoint</vt:lpstr>
      <vt:lpstr>Мероприятия по усилению фундаментов:</vt:lpstr>
      <vt:lpstr>Уширение фундаментов:</vt:lpstr>
      <vt:lpstr>Презентация PowerPoint</vt:lpstr>
      <vt:lpstr>Презентация PowerPoint</vt:lpstr>
      <vt:lpstr>Передача нагрузки от фундаментов на сваи</vt:lpstr>
      <vt:lpstr>Презентация PowerPoint</vt:lpstr>
      <vt:lpstr>Увеличение несущей способности оснований фундаментов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Усиление бутовых и кирпичных ленточных фундаментов увеличением опорной площади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Усиление ленточных фундаментов передачей нагрузки на сваи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Усиление ленточных фундаментов инъекцированием и устройством защитных стенок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Усиление фундаментов</dc:title>
  <dc:creator>Любовь</dc:creator>
  <cp:lastModifiedBy>RePack by Diakov</cp:lastModifiedBy>
  <cp:revision>19</cp:revision>
  <dcterms:created xsi:type="dcterms:W3CDTF">2014-10-27T09:21:58Z</dcterms:created>
  <dcterms:modified xsi:type="dcterms:W3CDTF">2025-09-03T06:46:38Z</dcterms:modified>
</cp:coreProperties>
</file>